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2.xml.rels" ContentType="application/vnd.openxmlformats-package.relationships+xml"/>
  <Override PartName="/ppt/notesSlides/notesSlide12.xml" ContentType="application/vnd.openxmlformats-officedocument.presentationml.notesSlide+xml"/>
  <Override PartName="/ppt/media/image34.jpeg" ContentType="image/jpeg"/>
  <Override PartName="/ppt/media/image33.jpeg" ContentType="image/jpeg"/>
  <Override PartName="/ppt/media/image31.jpeg" ContentType="image/jpeg"/>
  <Override PartName="/ppt/media/image28.jpeg" ContentType="image/jpeg"/>
  <Override PartName="/ppt/media/image26.jpeg" ContentType="image/jpeg"/>
  <Override PartName="/ppt/media/image24.jpeg" ContentType="image/jpeg"/>
  <Override PartName="/ppt/media/image22.jpeg" ContentType="image/jpeg"/>
  <Override PartName="/ppt/media/image20.jpeg" ContentType="image/jpeg"/>
  <Override PartName="/ppt/media/image9.png" ContentType="image/png"/>
  <Override PartName="/ppt/media/image18.jpeg" ContentType="image/jpeg"/>
  <Override PartName="/ppt/media/image16.jpeg" ContentType="image/jpeg"/>
  <Override PartName="/ppt/media/image10.jpeg" ContentType="image/jpeg"/>
  <Override PartName="/ppt/media/image12.jpeg" ContentType="image/jpeg"/>
  <Override PartName="/ppt/media/image14.jpeg" ContentType="image/jpeg"/>
  <Override PartName="/ppt/media/image32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5.png" ContentType="image/png"/>
  <Override PartName="/ppt/media/image23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11.png" ContentType="image/pn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13.png" ContentType="image/png"/>
  <Override PartName="/ppt/media/image15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C214CF0-8ECB-42DD-9BAE-F0F0C59F166F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09AB386-D542-4454-BB77-9FA566B8FE01}" type="slidenum">
              <a:rPr b="0" lang="pt-BR" sz="1200" spc="-1" strike="noStrike">
                <a:solidFill>
                  <a:srgbClr val="000000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m 6" descr=""/>
          <p:cNvPicPr/>
          <p:nvPr/>
        </p:nvPicPr>
        <p:blipFill>
          <a:blip r:embed="rId2"/>
          <a:srcRect l="0" t="11542" r="0" b="84072"/>
          <a:stretch/>
        </p:blipFill>
        <p:spPr>
          <a:xfrm>
            <a:off x="0" y="765000"/>
            <a:ext cx="9142560" cy="29844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8197920" y="6473160"/>
            <a:ext cx="1220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fld id="{6280D5A6-6FFB-4626-B6D2-11B899B39DF6}" type="slidenum"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6" descr=""/>
          <p:cNvPicPr/>
          <p:nvPr/>
        </p:nvPicPr>
        <p:blipFill>
          <a:blip r:embed="rId2"/>
          <a:srcRect l="0" t="11542" r="0" b="84072"/>
          <a:stretch/>
        </p:blipFill>
        <p:spPr>
          <a:xfrm>
            <a:off x="0" y="765000"/>
            <a:ext cx="9142560" cy="298440"/>
          </a:xfrm>
          <a:prstGeom prst="rect">
            <a:avLst/>
          </a:prstGeom>
          <a:ln w="9360"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8197920" y="6473160"/>
            <a:ext cx="1220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fld id="{5B133D97-0355-4CEC-A278-D4808AF881BC}" type="slidenum"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m 6" descr=""/>
          <p:cNvPicPr/>
          <p:nvPr/>
        </p:nvPicPr>
        <p:blipFill>
          <a:blip r:embed="rId2"/>
          <a:srcRect l="0" t="11542" r="0" b="84072"/>
          <a:stretch/>
        </p:blipFill>
        <p:spPr>
          <a:xfrm>
            <a:off x="0" y="765000"/>
            <a:ext cx="9142560" cy="298440"/>
          </a:xfrm>
          <a:prstGeom prst="rect">
            <a:avLst/>
          </a:prstGeom>
          <a:ln w="9360"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197920" y="6473160"/>
            <a:ext cx="1220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fld id="{1792D017-2AD8-4440-BF1C-8610542032D4}" type="slidenum"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32000" y="3024000"/>
            <a:ext cx="8639640" cy="136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  <p:pic>
        <p:nvPicPr>
          <p:cNvPr id="128" name="Picture 2" descr=""/>
          <p:cNvPicPr/>
          <p:nvPr/>
        </p:nvPicPr>
        <p:blipFill>
          <a:blip r:embed="rId2"/>
          <a:stretch/>
        </p:blipFill>
        <p:spPr>
          <a:xfrm>
            <a:off x="289080" y="2160000"/>
            <a:ext cx="4822200" cy="210024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5005440" y="2376000"/>
            <a:ext cx="4497840" cy="188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Projeto Acionamento 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Ar-condicionado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74360" y="4992840"/>
            <a:ext cx="7594200" cy="188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Aluno: Tiago Maessi</a:t>
            </a:r>
            <a:endParaRPr b="0" lang="pt-BR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Disciplina: Software Embarcado </a:t>
            </a:r>
            <a:endParaRPr b="0" lang="pt-BR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Profº: Francisco Santanna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95280" y="115920"/>
            <a:ext cx="799164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1.4 Módulo Wi-Fi ESP8266 Esp01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5240" y="1052640"/>
            <a:ext cx="4606920" cy="5528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O adaptador possui os pinos GND (alimentação), VCC (alimentação), TX (conexão serial) e RX (conexão serial). A alimentação do adaptador é feita com 5V, pois o mesmo já possui um regulador de tensão AMS1117 que abaixa a tensão de 5V para 3.3V. Além disso, o adaptador já conta com componentes que garantem estabilidade no fornecimento de tensão e corrente para funcionamento do ESP8266 ESP-01.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  <p:pic>
        <p:nvPicPr>
          <p:cNvPr id="162" name="Imagem 2" descr=""/>
          <p:cNvPicPr/>
          <p:nvPr/>
        </p:nvPicPr>
        <p:blipFill>
          <a:blip r:embed="rId2"/>
          <a:stretch/>
        </p:blipFill>
        <p:spPr>
          <a:xfrm>
            <a:off x="4860000" y="1484640"/>
            <a:ext cx="3947760" cy="410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79640" y="899640"/>
            <a:ext cx="8228160" cy="4856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circuito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64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395280" y="115920"/>
            <a:ext cx="8012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1.4 Módulo Wi-Fi ESP8266 e esp01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66" name="Imagem 2" descr=""/>
          <p:cNvPicPr/>
          <p:nvPr/>
        </p:nvPicPr>
        <p:blipFill>
          <a:blip r:embed="rId2"/>
          <a:stretch/>
        </p:blipFill>
        <p:spPr>
          <a:xfrm>
            <a:off x="146880" y="1412640"/>
            <a:ext cx="7942320" cy="536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2 Circuito 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68" name="Picture 2" descr=""/>
          <p:cNvPicPr/>
          <p:nvPr/>
        </p:nvPicPr>
        <p:blipFill>
          <a:blip r:embed="rId1"/>
          <a:stretch/>
        </p:blipFill>
        <p:spPr>
          <a:xfrm>
            <a:off x="8102160" y="5746680"/>
            <a:ext cx="1020600" cy="1123200"/>
          </a:xfrm>
          <a:prstGeom prst="rect">
            <a:avLst/>
          </a:prstGeom>
          <a:ln>
            <a:noFill/>
          </a:ln>
        </p:spPr>
      </p:pic>
      <p:pic>
        <p:nvPicPr>
          <p:cNvPr id="169" name="Imagem 2" descr=""/>
          <p:cNvPicPr/>
          <p:nvPr/>
        </p:nvPicPr>
        <p:blipFill>
          <a:blip r:embed="rId2"/>
          <a:stretch/>
        </p:blipFill>
        <p:spPr>
          <a:xfrm>
            <a:off x="19800" y="1111680"/>
            <a:ext cx="8080920" cy="575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3 FSM 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71" name="Picture 2" descr=""/>
          <p:cNvPicPr/>
          <p:nvPr/>
        </p:nvPicPr>
        <p:blipFill>
          <a:blip r:embed="rId1"/>
          <a:stretch/>
        </p:blipFill>
        <p:spPr>
          <a:xfrm>
            <a:off x="8102160" y="5746680"/>
            <a:ext cx="1020600" cy="112320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144000" y="1111320"/>
            <a:ext cx="8422920" cy="457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3 FSM 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74" name="Picture 2" descr=""/>
          <p:cNvPicPr/>
          <p:nvPr/>
        </p:nvPicPr>
        <p:blipFill>
          <a:blip r:embed="rId1"/>
          <a:stretch/>
        </p:blipFill>
        <p:spPr>
          <a:xfrm>
            <a:off x="8102160" y="5746680"/>
            <a:ext cx="1020600" cy="112320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0" y="936000"/>
            <a:ext cx="8081640" cy="592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4 Controle 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4840" y="1185480"/>
            <a:ext cx="9142560" cy="5671440"/>
          </a:xfrm>
          <a:prstGeom prst="rect">
            <a:avLst/>
          </a:prstGeom>
          <a:ln>
            <a:noFill/>
          </a:ln>
        </p:spPr>
      </p:pic>
      <p:pic>
        <p:nvPicPr>
          <p:cNvPr id="178" name="Picture 2" descr=""/>
          <p:cNvPicPr/>
          <p:nvPr/>
        </p:nvPicPr>
        <p:blipFill>
          <a:blip r:embed="rId2"/>
          <a:stretch/>
        </p:blipFill>
        <p:spPr>
          <a:xfrm>
            <a:off x="8102160" y="5746680"/>
            <a:ext cx="1020600" cy="112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4 Controle 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0" y="1080000"/>
            <a:ext cx="9142560" cy="5447160"/>
          </a:xfrm>
          <a:prstGeom prst="rect">
            <a:avLst/>
          </a:prstGeom>
          <a:ln>
            <a:noFill/>
          </a:ln>
        </p:spPr>
      </p:pic>
      <p:pic>
        <p:nvPicPr>
          <p:cNvPr id="181" name="Picture 2" descr=""/>
          <p:cNvPicPr/>
          <p:nvPr/>
        </p:nvPicPr>
        <p:blipFill>
          <a:blip r:embed="rId2"/>
          <a:stretch/>
        </p:blipFill>
        <p:spPr>
          <a:xfrm>
            <a:off x="8102160" y="5746680"/>
            <a:ext cx="1020600" cy="112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Dúvidas 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83" name="Picture 2" descr=""/>
          <p:cNvPicPr/>
          <p:nvPr/>
        </p:nvPicPr>
        <p:blipFill>
          <a:blip r:embed="rId1"/>
          <a:stretch/>
        </p:blipFill>
        <p:spPr>
          <a:xfrm>
            <a:off x="8102160" y="5746680"/>
            <a:ext cx="1020600" cy="1123200"/>
          </a:xfrm>
          <a:prstGeom prst="rect">
            <a:avLst/>
          </a:prstGeom>
          <a:ln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1619640" y="2133000"/>
            <a:ext cx="9127800" cy="573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DejaVu Sans"/>
              </a:rPr>
              <a:t>E-mail: tiago.maessi@gmail.com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95640" y="116640"/>
            <a:ext cx="7343280" cy="57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Agenda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79640" y="1268640"/>
            <a:ext cx="8505720" cy="4856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1.Explorando os sensores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1.1. Sensor de temperatura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1.2. Sensor receptor infravermelho 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1.3. Led emissor infravermelho 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2. Circuito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3. FSM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4. Controle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pt-BR" sz="3200" spc="-1" strike="noStrike"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32000" y="3024000"/>
            <a:ext cx="8639640" cy="1360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pt-BR" sz="4000" spc="-1" strike="noStrike" cap="all">
                <a:solidFill>
                  <a:srgbClr val="000000"/>
                </a:solidFill>
                <a:latin typeface="BankGothic Lt BT"/>
                <a:ea typeface="DejaVu Sans"/>
              </a:rPr>
              <a:t>1.Explorando sensores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1.1Sensor de temperatura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5076000" y="1588680"/>
            <a:ext cx="4059000" cy="5304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Especificações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Circuito integrado: LM35DZ 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Tensão de operação: 4 a 20VDC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Corrente de operação: &lt; 60mA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Faixa de medição: 0° a 100° celsius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Precisão: ±0,5° celsius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Sensibilidade: 10mV/ºC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Conexão de saída: analógica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Peso: 1g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9" name="Imagem 3" descr=""/>
          <p:cNvPicPr/>
          <p:nvPr/>
        </p:nvPicPr>
        <p:blipFill>
          <a:blip r:embed="rId2"/>
          <a:stretch/>
        </p:blipFill>
        <p:spPr>
          <a:xfrm>
            <a:off x="539640" y="1412640"/>
            <a:ext cx="4218120" cy="496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1268280"/>
            <a:ext cx="8228160" cy="4856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circuito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1.1 Sensor de temperatura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43" name="Imagem 1" descr=""/>
          <p:cNvPicPr/>
          <p:nvPr/>
        </p:nvPicPr>
        <p:blipFill>
          <a:blip r:embed="rId2"/>
          <a:stretch/>
        </p:blipFill>
        <p:spPr>
          <a:xfrm rot="5400000">
            <a:off x="2011320" y="659880"/>
            <a:ext cx="4573800" cy="708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23640" y="75240"/>
            <a:ext cx="799164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1.2 sensor receptor infravermelho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7200" y="1082880"/>
            <a:ext cx="6003360" cy="581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Especificações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– 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Tensão de operação: 2,7V – 5.5VDC</a:t>
            </a:r>
            <a:br/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– Distância de sensoriamento: 14 metros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–  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Consome 2mA;</a:t>
            </a:r>
            <a:br/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– Frequência 38KHz</a:t>
            </a:r>
            <a:br/>
            <a:endParaRPr b="0" lang="pt-BR" sz="2400" spc="-1" strike="noStrike">
              <a:latin typeface="Arial"/>
            </a:endParaRPr>
          </a:p>
        </p:txBody>
      </p:sp>
      <p:pic>
        <p:nvPicPr>
          <p:cNvPr id="147" name="Imagem 5" descr=""/>
          <p:cNvPicPr/>
          <p:nvPr/>
        </p:nvPicPr>
        <p:blipFill>
          <a:blip r:embed="rId2"/>
          <a:stretch/>
        </p:blipFill>
        <p:spPr>
          <a:xfrm>
            <a:off x="5724000" y="1278720"/>
            <a:ext cx="3094920" cy="445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57200" y="1000080"/>
            <a:ext cx="8228160" cy="4856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circuito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49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1.2 s</a:t>
            </a:r>
            <a:r>
              <a:rPr b="0" lang="pt-BR" sz="24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ensor receptor infravermelho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51" name="Imagem 2" descr=""/>
          <p:cNvPicPr/>
          <p:nvPr/>
        </p:nvPicPr>
        <p:blipFill>
          <a:blip r:embed="rId2"/>
          <a:stretch/>
        </p:blipFill>
        <p:spPr>
          <a:xfrm>
            <a:off x="7200" y="1847880"/>
            <a:ext cx="8105760" cy="500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1.3 Led emissor infravermelho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0" y="1772640"/>
            <a:ext cx="5139360" cy="562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Especificações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Tensão de operação: 5VDC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Corrente de operação: 30 a 60mA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Comprimento da onda do LED IR: 940nm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Ângulo: 15º ~ 30°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Peso: 1g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  <p:pic>
        <p:nvPicPr>
          <p:cNvPr id="155" name="Imagem 3" descr=""/>
          <p:cNvPicPr/>
          <p:nvPr/>
        </p:nvPicPr>
        <p:blipFill>
          <a:blip r:embed="rId2"/>
          <a:stretch/>
        </p:blipFill>
        <p:spPr>
          <a:xfrm>
            <a:off x="5256000" y="1340640"/>
            <a:ext cx="3214080" cy="439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"/>
          <p:cNvPicPr/>
          <p:nvPr/>
        </p:nvPicPr>
        <p:blipFill>
          <a:blip r:embed="rId1"/>
          <a:stretch/>
        </p:blipFill>
        <p:spPr>
          <a:xfrm>
            <a:off x="8114400" y="5733360"/>
            <a:ext cx="1020600" cy="112320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395280" y="115920"/>
            <a:ext cx="7445520" cy="574920"/>
          </a:xfrm>
          <a:prstGeom prst="rect">
            <a:avLst/>
          </a:prstGeom>
          <a:solidFill>
            <a:srgbClr val="f79b4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nkGothic Lt BT"/>
                <a:ea typeface="DejaVu Sans"/>
              </a:rPr>
              <a:t>1.3 Led emissor infravermelho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58" name="Imagem 1" descr=""/>
          <p:cNvPicPr/>
          <p:nvPr/>
        </p:nvPicPr>
        <p:blipFill>
          <a:blip r:embed="rId2"/>
          <a:stretch/>
        </p:blipFill>
        <p:spPr>
          <a:xfrm>
            <a:off x="585000" y="2145960"/>
            <a:ext cx="7009920" cy="397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4342</TotalTime>
  <Application>LibreOffice/6.1.6.3$Linux_X86_64 LibreOffice_project/10$Build-3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2011-06-11T15:23:04Z</dcterms:created>
  <dc:creator>Luiz Eduardo</dc:creator>
  <dc:description/>
  <dc:language>pt-BR</dc:language>
  <cp:lastModifiedBy/>
  <dcterms:modified xsi:type="dcterms:W3CDTF">2019-11-20T10:45:33Z</dcterms:modified>
  <cp:revision>244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2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